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60" r:id="rId6"/>
    <p:sldId id="280" r:id="rId7"/>
    <p:sldId id="281" r:id="rId8"/>
    <p:sldId id="282" r:id="rId9"/>
    <p:sldId id="258" r:id="rId10"/>
    <p:sldId id="279" r:id="rId11"/>
    <p:sldId id="257" r:id="rId12"/>
    <p:sldId id="278" r:id="rId13"/>
    <p:sldId id="265" r:id="rId14"/>
    <p:sldId id="263" r:id="rId15"/>
    <p:sldId id="271" r:id="rId16"/>
    <p:sldId id="259" r:id="rId17"/>
    <p:sldId id="270" r:id="rId18"/>
    <p:sldId id="272" r:id="rId19"/>
    <p:sldId id="262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10/24/2024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10/24/2024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977" y="1663435"/>
            <a:ext cx="5869021" cy="2003898"/>
          </a:xfrm>
        </p:spPr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22159" y="2878246"/>
            <a:ext cx="4925188" cy="33924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With Janhavi Ganorkar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FF3B6A-F429-E129-64FF-065FE7985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068" y="1500875"/>
            <a:ext cx="3429000" cy="4057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CB0E0E1-F022-8F86-B9B3-38CB254EBAAA}"/>
              </a:ext>
            </a:extLst>
          </p:cNvPr>
          <p:cNvSpPr txBox="1"/>
          <p:nvPr/>
        </p:nvSpPr>
        <p:spPr>
          <a:xfrm>
            <a:off x="3921760" y="487680"/>
            <a:ext cx="5252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cap="all" spc="400" dirty="0">
                <a:ln w="1905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rPr>
              <a:t>Print function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8D8F9-B60B-93BF-DC43-F5A4A2AB2073}"/>
              </a:ext>
            </a:extLst>
          </p:cNvPr>
          <p:cNvSpPr txBox="1"/>
          <p:nvPr/>
        </p:nvSpPr>
        <p:spPr>
          <a:xfrm>
            <a:off x="873760" y="1224260"/>
            <a:ext cx="10871200" cy="5019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</a:rPr>
              <a:t>The print() function prints the specified message to the screen, or other standard output device. The message can be a string, or any other object, the object will be converted into a string before written to the screen. </a:t>
            </a:r>
          </a:p>
          <a:p>
            <a:pPr>
              <a:lnSpc>
                <a:spcPct val="150000"/>
              </a:lnSpc>
            </a:pPr>
            <a:endParaRPr lang="en-US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</a:rPr>
              <a:t>Syntax: 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</a:rPr>
              <a:t>            print(*</a:t>
            </a:r>
            <a:r>
              <a:rPr lang="en-US" sz="2400" b="1" dirty="0" err="1">
                <a:solidFill>
                  <a:schemeClr val="bg1"/>
                </a:solidFill>
              </a:rPr>
              <a:t>objects,sep</a:t>
            </a:r>
            <a:r>
              <a:rPr lang="en-US" sz="2400" b="1" dirty="0">
                <a:solidFill>
                  <a:schemeClr val="bg1"/>
                </a:solidFill>
              </a:rPr>
              <a:t>=' ',end='\</a:t>
            </a:r>
            <a:r>
              <a:rPr lang="en-US" sz="2400" b="1" dirty="0" err="1">
                <a:solidFill>
                  <a:schemeClr val="bg1"/>
                </a:solidFill>
              </a:rPr>
              <a:t>n',file</a:t>
            </a:r>
            <a:r>
              <a:rPr lang="en-US" sz="2400" b="1" dirty="0">
                <a:solidFill>
                  <a:schemeClr val="bg1"/>
                </a:solidFill>
              </a:rPr>
              <a:t>=</a:t>
            </a:r>
            <a:r>
              <a:rPr lang="en-US" sz="2400" b="1" dirty="0" err="1">
                <a:solidFill>
                  <a:schemeClr val="bg1"/>
                </a:solidFill>
              </a:rPr>
              <a:t>sys.stdout,flush</a:t>
            </a:r>
            <a:r>
              <a:rPr lang="en-US" sz="2400" b="1" dirty="0">
                <a:solidFill>
                  <a:schemeClr val="bg1"/>
                </a:solidFill>
              </a:rPr>
              <a:t>=False)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</a:rPr>
              <a:t>Example:</a:t>
            </a:r>
            <a:endParaRPr lang="en-IN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IN" sz="2400" b="1" dirty="0">
                <a:solidFill>
                  <a:schemeClr val="bg1"/>
                </a:solidFill>
              </a:rPr>
              <a:t>              </a:t>
            </a:r>
            <a:r>
              <a:rPr lang="en-US" sz="2400" dirty="0">
                <a:solidFill>
                  <a:schemeClr val="bg1"/>
                </a:solidFill>
              </a:rPr>
              <a:t>A=”Python” print(“Welcome </a:t>
            </a:r>
            <a:r>
              <a:rPr lang="en-US" sz="2400" dirty="0" err="1">
                <a:solidFill>
                  <a:schemeClr val="bg1"/>
                </a:solidFill>
              </a:rPr>
              <a:t>to”,A</a:t>
            </a:r>
            <a:r>
              <a:rPr lang="en-US" sz="2400" dirty="0">
                <a:solidFill>
                  <a:schemeClr val="bg1"/>
                </a:solidFill>
              </a:rPr>
              <a:t>) &gt;&gt;&gt;Welcome to Python</a:t>
            </a:r>
            <a:endParaRPr lang="en-US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</a:rPr>
              <a:t>                   </a:t>
            </a:r>
            <a:endParaRPr lang="en-IN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146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AD5E990-59DB-44C5-B716-B0352D7535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37417" y="837200"/>
            <a:ext cx="4771030" cy="801073"/>
          </a:xfrm>
        </p:spPr>
        <p:txBody>
          <a:bodyPr>
            <a:normAutofit/>
          </a:bodyPr>
          <a:lstStyle/>
          <a:p>
            <a:r>
              <a:rPr lang="en-US" sz="2800" cap="all" spc="400" dirty="0">
                <a:ln w="1905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rPr>
              <a:t>variables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C22CBC4-517B-4095-8962-C489045E3C6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57057" y="2147219"/>
            <a:ext cx="9796743" cy="294396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 variable is a location used to store data in the memory. It is helpful to think of variables as a container that holds data which can be changed later throughout programming. In Python, we don't need to specify the type of variable because Python is a dynamically-typed. It automatically decides the data type depending on type of value.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45101-439C-477B-AE6C-F073A8313C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11018-5D1E-4F5A-A676-EDD8442B3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A4FBE-BC87-4AB1-BD16-CAF99641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690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103FBC2-93DA-4F24-B8BE-37966E29D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750" y="983508"/>
            <a:ext cx="4864608" cy="365760"/>
          </a:xfrm>
        </p:spPr>
        <p:txBody>
          <a:bodyPr/>
          <a:lstStyle/>
          <a:p>
            <a:r>
              <a:rPr lang="en-US" dirty="0"/>
              <a:t>Data types</a:t>
            </a:r>
          </a:p>
        </p:txBody>
      </p:sp>
      <p:graphicFrame>
        <p:nvGraphicFramePr>
          <p:cNvPr id="42" name="Content Placeholder 41">
            <a:extLst>
              <a:ext uri="{FF2B5EF4-FFF2-40B4-BE49-F238E27FC236}">
                <a16:creationId xmlns:a16="http://schemas.microsoft.com/office/drawing/2014/main" id="{34ACB7E3-8F86-4C0E-9748-3F10EBD66EC9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169391972"/>
              </p:ext>
            </p:extLst>
          </p:nvPr>
        </p:nvGraphicFramePr>
        <p:xfrm>
          <a:off x="1453515" y="2554340"/>
          <a:ext cx="9671050" cy="2231178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4893814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  <a:gridCol w="4777236">
                  <a:extLst>
                    <a:ext uri="{9D8B030D-6E8A-4147-A177-3AD203B41FA5}">
                      <a16:colId xmlns:a16="http://schemas.microsoft.com/office/drawing/2014/main" val="1808496511"/>
                    </a:ext>
                  </a:extLst>
                </a:gridCol>
              </a:tblGrid>
              <a:tr h="40105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Text Type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String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34551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Numbers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integer , Float, complex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347469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Sequence Types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List, Tuple ,Sets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382780"/>
                  </a:ext>
                </a:extLst>
              </a:tr>
              <a:tr h="347468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Mapping 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Dictionary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084003"/>
                  </a:ext>
                </a:extLst>
              </a:tr>
              <a:tr h="347469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Boolean 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Bool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756459"/>
                  </a:ext>
                </a:extLst>
              </a:tr>
              <a:tr h="367088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Binary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Bytes, Byte array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575269"/>
                  </a:ext>
                </a:extLst>
              </a:tr>
            </a:tbl>
          </a:graphicData>
        </a:graphic>
      </p:graphicFrame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6101639-B98B-4290-81F2-6592D5FA90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326A7AE-D42B-4931-9C9A-68C7909D8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9EE126B-B5CD-4FEC-A36A-5B51A1CE2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340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90" y="2864418"/>
            <a:ext cx="2956810" cy="1129164"/>
          </a:xfrm>
        </p:spPr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49F87D0-5602-4BFC-ABEB-7C809A5CF6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167308" y="1335193"/>
            <a:ext cx="2859091" cy="365125"/>
          </a:xfrm>
        </p:spPr>
        <p:txBody>
          <a:bodyPr/>
          <a:lstStyle/>
          <a:p>
            <a:r>
              <a:rPr lang="en-US" dirty="0"/>
              <a:t>number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8965C87-7536-4E22-B0DD-FE276F346F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06711" y="1335193"/>
            <a:ext cx="2859090" cy="365125"/>
          </a:xfrm>
        </p:spPr>
        <p:txBody>
          <a:bodyPr/>
          <a:lstStyle/>
          <a:p>
            <a:r>
              <a:rPr lang="en-US" dirty="0"/>
              <a:t>string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67309" y="1639822"/>
            <a:ext cx="2859091" cy="1517776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/>
              <a:t>Int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Float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complex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D14101B-F5B0-4412-B50A-87D48857B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06711" y="1639822"/>
            <a:ext cx="2859090" cy="1475319"/>
          </a:xfrm>
        </p:spPr>
        <p:txBody>
          <a:bodyPr>
            <a:normAutofit/>
          </a:bodyPr>
          <a:lstStyle/>
          <a:p>
            <a:r>
              <a:rPr lang="en-US" sz="1800" dirty="0"/>
              <a:t>The string is a sequence of characters. Python supports Unicode characters.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64E06E4-A832-49D6-9243-19E0E901EF2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67309" y="3532639"/>
            <a:ext cx="2859089" cy="365125"/>
          </a:xfrm>
        </p:spPr>
        <p:txBody>
          <a:bodyPr/>
          <a:lstStyle/>
          <a:p>
            <a:r>
              <a:rPr lang="en-US" dirty="0" err="1"/>
              <a:t>boolean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3ECB3E-F948-4E10-8437-85C02E7E09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67310" y="3845321"/>
            <a:ext cx="2859089" cy="1526930"/>
          </a:xfrm>
        </p:spPr>
        <p:txBody>
          <a:bodyPr>
            <a:normAutofit/>
          </a:bodyPr>
          <a:lstStyle/>
          <a:p>
            <a:r>
              <a:rPr lang="en-US" sz="1800" dirty="0"/>
              <a:t>Booleans represent one of two values: True or False.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66E024-91A9-4157-B518-669C60D495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8CC62-3752-4A6C-9525-AFDDDAFE2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Box 156">
            <a:extLst>
              <a:ext uri="{FF2B5EF4-FFF2-40B4-BE49-F238E27FC236}">
                <a16:creationId xmlns:a16="http://schemas.microsoft.com/office/drawing/2014/main" id="{01F4661E-49B1-7920-0550-1236A165F144}"/>
              </a:ext>
            </a:extLst>
          </p:cNvPr>
          <p:cNvSpPr txBox="1"/>
          <p:nvPr/>
        </p:nvSpPr>
        <p:spPr>
          <a:xfrm>
            <a:off x="4053840" y="2479040"/>
            <a:ext cx="639064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sz="2800" dirty="0">
                <a:solidFill>
                  <a:schemeClr val="bg1"/>
                </a:solidFill>
              </a:rPr>
              <a:t>Unary Operator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dirty="0">
                <a:solidFill>
                  <a:schemeClr val="bg1"/>
                </a:solidFill>
              </a:rPr>
              <a:t>Arithmetic Operator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Relational Operator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dirty="0">
                <a:solidFill>
                  <a:schemeClr val="bg1"/>
                </a:solidFill>
              </a:rPr>
              <a:t>Logical Operator</a:t>
            </a:r>
            <a:endParaRPr lang="en-US" sz="28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IN" sz="2800" dirty="0">
                <a:solidFill>
                  <a:schemeClr val="bg1"/>
                </a:solidFill>
              </a:rPr>
              <a:t>Assignment Operator</a:t>
            </a:r>
            <a:endParaRPr lang="en-US" sz="28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IN" sz="2800" dirty="0">
                <a:solidFill>
                  <a:schemeClr val="bg1"/>
                </a:solidFill>
              </a:rPr>
              <a:t>Bitwise Operator </a:t>
            </a:r>
            <a:endParaRPr lang="en-US" sz="28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34381872-61DD-CAF6-13FC-44BDA0CB0945}"/>
              </a:ext>
            </a:extLst>
          </p:cNvPr>
          <p:cNvSpPr txBox="1"/>
          <p:nvPr/>
        </p:nvSpPr>
        <p:spPr>
          <a:xfrm>
            <a:off x="4531360" y="792480"/>
            <a:ext cx="366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cap="all" spc="400" dirty="0">
                <a:ln w="1905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rPr>
              <a:t>operators</a:t>
            </a:r>
          </a:p>
        </p:txBody>
      </p:sp>
    </p:spTree>
    <p:extLst>
      <p:ext uri="{BB962C8B-B14F-4D97-AF65-F5344CB8AC3E}">
        <p14:creationId xmlns:p14="http://schemas.microsoft.com/office/powerpoint/2010/main" val="2292769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B04F609D-4176-8E09-E538-1B706EA3F63C}"/>
              </a:ext>
            </a:extLst>
          </p:cNvPr>
          <p:cNvSpPr/>
          <p:nvPr/>
        </p:nvSpPr>
        <p:spPr>
          <a:xfrm>
            <a:off x="721360" y="721360"/>
            <a:ext cx="10749280" cy="541528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5F9BF30-138B-9F39-FDC9-042D4A32B635}"/>
              </a:ext>
            </a:extLst>
          </p:cNvPr>
          <p:cNvSpPr txBox="1"/>
          <p:nvPr/>
        </p:nvSpPr>
        <p:spPr>
          <a:xfrm>
            <a:off x="4653280" y="941755"/>
            <a:ext cx="489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cap="all" spc="400" dirty="0">
                <a:ln w="1905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rPr>
              <a:t>Comments</a:t>
            </a:r>
            <a:r>
              <a:rPr lang="en-IN" sz="3600" dirty="0"/>
              <a:t>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3091BA5-853C-6CAC-B1F8-EE701F3AB147}"/>
              </a:ext>
            </a:extLst>
          </p:cNvPr>
          <p:cNvSpPr txBox="1"/>
          <p:nvPr/>
        </p:nvSpPr>
        <p:spPr>
          <a:xfrm>
            <a:off x="1686560" y="2682239"/>
            <a:ext cx="46532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Single line comments Python single line comment starts with hashtag symbol with no white spaces (#) and lasts till the end 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Example: 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               # This is a comment 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801114-FF77-D58A-8F4C-E7BD4A3A015D}"/>
              </a:ext>
            </a:extLst>
          </p:cNvPr>
          <p:cNvSpPr txBox="1"/>
          <p:nvPr/>
        </p:nvSpPr>
        <p:spPr>
          <a:xfrm>
            <a:off x="1757680" y="1904330"/>
            <a:ext cx="5608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Single line comments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7B6120-5F8D-DFB7-AA6C-8603C527E056}"/>
              </a:ext>
            </a:extLst>
          </p:cNvPr>
          <p:cNvSpPr txBox="1"/>
          <p:nvPr/>
        </p:nvSpPr>
        <p:spPr>
          <a:xfrm>
            <a:off x="6827520" y="1904330"/>
            <a:ext cx="4318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Multi-line comments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multi-line comment is a piece of text enclosed in a delimiter (""") on each end of the comment. Quotes can be single or double 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     ‘'This is a multi-line comment. ''' 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964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Robot hand and human hand almost touch with their pointer fingers">
            <a:extLst>
              <a:ext uri="{FF2B5EF4-FFF2-40B4-BE49-F238E27FC236}">
                <a16:creationId xmlns:a16="http://schemas.microsoft.com/office/drawing/2014/main" id="{99832064-71DC-4D4A-BF64-B140BE0DBC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A8DDD42-D29D-4ECB-A465-13EFA049E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93948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FE13D-FAFA-49AC-A113-E917401DD9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65112" y="2373053"/>
            <a:ext cx="4114592" cy="2212496"/>
          </a:xfrm>
        </p:spPr>
        <p:txBody>
          <a:bodyPr/>
          <a:lstStyle/>
          <a:p>
            <a:r>
              <a:rPr lang="en-US" dirty="0"/>
              <a:t>Janhavi Ganorkar</a:t>
            </a:r>
          </a:p>
          <a:p>
            <a:r>
              <a:rPr lang="en-US" dirty="0"/>
              <a:t>24-10-2024​</a:t>
            </a:r>
          </a:p>
          <a:p>
            <a:r>
              <a:rPr lang="en-US" dirty="0"/>
              <a:t>janhaviganorkar12@gmail.com​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6152713-A6DC-4A10-9404-2F7F1F4B1A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13ACD80-E8DD-409F-A517-A832D342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F967A96-6B86-484C-8592-14A44DA7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091D055-459C-4C2D-7E40-62D6FF8E417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714" r="5714"/>
          <a:stretch>
            <a:fillRect/>
          </a:stretch>
        </p:blipFill>
        <p:spPr>
          <a:xfrm flipH="1">
            <a:off x="1576096" y="1728566"/>
            <a:ext cx="3921760" cy="3298677"/>
          </a:xfrm>
        </p:spPr>
      </p:pic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FB117F1B-442D-3182-6175-8590E11FBA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14" r="5714"/>
          <a:stretch>
            <a:fillRect/>
          </a:stretch>
        </p:blipFill>
        <p:spPr>
          <a:xfrm flipH="1">
            <a:off x="1576094" y="1728566"/>
            <a:ext cx="3921761" cy="329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955" y="482455"/>
            <a:ext cx="7286605" cy="63432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1E6D9A-B739-49DF-93EF-2B5504DA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51F611-0E64-F2E7-38AF-78AFA6E1C5E2}"/>
              </a:ext>
            </a:extLst>
          </p:cNvPr>
          <p:cNvSpPr txBox="1"/>
          <p:nvPr/>
        </p:nvSpPr>
        <p:spPr>
          <a:xfrm>
            <a:off x="1839686" y="1926771"/>
            <a:ext cx="9372600" cy="2803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</a:rPr>
              <a:t>Python is an easy to learn, powerful programming language. It has efficient high-level data structures and a simple but effective approach to object-oriented programming. Python is an object-oriented programming language created by Guido Rossum in 1989. It is ideally designed for rapid prototyping of complex applications. 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7FED61-8563-9980-9F1B-A737BB56E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A56157-6D4B-AE0D-C7AE-4035C8605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ED77F-809F-672A-560D-124004178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90B4D-519E-70B3-9204-D475119971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vert="horz" lIns="91440" tIns="45720" rIns="91440" bIns="45720" rtlCol="0">
            <a:normAutofit fontScale="92500"/>
          </a:bodyPr>
          <a:lstStyle/>
          <a:p>
            <a:r>
              <a:rPr lang="en-IN" dirty="0"/>
              <a:t>Garbage Collection: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F961A1-22BC-9D27-AD2F-D0481C451C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b="0" i="0" dirty="0">
                <a:solidFill>
                  <a:srgbClr val="DADFE1"/>
                </a:solidFill>
                <a:effectLst/>
                <a:latin typeface="Inter"/>
              </a:rPr>
              <a:t>Python 1.5 introduced garbage collection, and subsequent versions improved its efficiency.</a:t>
            </a:r>
            <a:endParaRPr lang="en-IN" sz="20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6FE3E2-D927-CC0C-D7D2-D51DC1F8AF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sz="1800" b="0" i="0" dirty="0">
                <a:solidFill>
                  <a:srgbClr val="DADFE1"/>
                </a:solidFill>
                <a:effectLst/>
                <a:latin typeface="Inter"/>
              </a:rPr>
              <a:t>Python 2.0 introduced Unicode support, and subsequent versions improved it.</a:t>
            </a:r>
            <a:endParaRPr lang="en-IN" sz="1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CEC9E74-4ECD-487F-9156-D8E8E16EC4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sz="2000" b="0" i="0" dirty="0">
                <a:solidFill>
                  <a:srgbClr val="DADFE1"/>
                </a:solidFill>
                <a:effectLst/>
                <a:latin typeface="Inter"/>
              </a:rPr>
              <a:t> Python 2.2 unified types and classes, and subsequent versions improved type checking.</a:t>
            </a:r>
            <a:endParaRPr lang="en-IN" sz="20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F0DDEA4-CCF0-AFF2-514E-241DCDAE49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IN" dirty="0"/>
              <a:t>Unicode</a:t>
            </a:r>
            <a:r>
              <a:rPr lang="en-IN" b="1" i="0" dirty="0">
                <a:solidFill>
                  <a:srgbClr val="DADFE1"/>
                </a:solidFill>
                <a:effectLst/>
                <a:latin typeface="Inter"/>
              </a:rPr>
              <a:t> </a:t>
            </a:r>
            <a:r>
              <a:rPr lang="en-IN" dirty="0"/>
              <a:t>Support:</a:t>
            </a:r>
            <a:r>
              <a:rPr lang="en-IN" b="0" i="0" dirty="0">
                <a:solidFill>
                  <a:srgbClr val="DADFE1"/>
                </a:solidFill>
                <a:effectLst/>
                <a:latin typeface="Inter"/>
              </a:rPr>
              <a:t> </a:t>
            </a:r>
            <a:endParaRPr lang="en-I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F486648-BDEE-733A-1F01-AF8A7DC03DA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/>
          </a:bodyPr>
          <a:lstStyle/>
          <a:p>
            <a:r>
              <a:rPr lang="en-IN" sz="1800" dirty="0"/>
              <a:t>Type hierarchy</a:t>
            </a:r>
            <a:r>
              <a:rPr lang="en-IN" b="0" i="0" dirty="0">
                <a:solidFill>
                  <a:srgbClr val="DADFE1"/>
                </a:solidFill>
                <a:effectLst/>
                <a:latin typeface="Inter"/>
              </a:rPr>
              <a:t>: </a:t>
            </a:r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A71E96D-EF9C-0AFF-0EDA-57D5B8FD9C4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Autofit/>
          </a:bodyPr>
          <a:lstStyle/>
          <a:p>
            <a:r>
              <a:rPr lang="en-IN" sz="1800" dirty="0"/>
              <a:t>Asynchronous programming:</a:t>
            </a:r>
            <a:r>
              <a:rPr lang="en-IN" sz="1800" b="1" i="0" dirty="0">
                <a:solidFill>
                  <a:srgbClr val="DADFE1"/>
                </a:solidFill>
                <a:effectLst/>
                <a:latin typeface="Inter"/>
              </a:rPr>
              <a:t> </a:t>
            </a:r>
            <a:endParaRPr lang="en-IN" sz="1800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2BB2E75-2E83-644D-7071-5D215FED7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6745"/>
            <a:ext cx="3276600" cy="1765726"/>
          </a:xfrm>
        </p:spPr>
        <p:txBody>
          <a:bodyPr>
            <a:noAutofit/>
          </a:bodyPr>
          <a:lstStyle/>
          <a:p>
            <a:r>
              <a:rPr lang="en-IN" b="1" i="0" dirty="0">
                <a:effectLst/>
                <a:latin typeface="var(--brand-font)"/>
              </a:rPr>
              <a:t>Notable Changes</a:t>
            </a:r>
            <a:br>
              <a:rPr lang="en-IN" b="1" i="0" dirty="0">
                <a:effectLst/>
                <a:latin typeface="var(--brand-font)"/>
              </a:rPr>
            </a:br>
            <a:br>
              <a:rPr lang="en-IN" b="0" i="0" dirty="0">
                <a:solidFill>
                  <a:srgbClr val="DADFE1"/>
                </a:solidFill>
                <a:effectLst/>
                <a:latin typeface="Inter"/>
              </a:rPr>
            </a:br>
            <a:endParaRPr lang="en-IN" dirty="0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5CF064A9-227B-EC43-795E-C1208AB94809}"/>
              </a:ext>
            </a:extLst>
          </p:cNvPr>
          <p:cNvSpPr>
            <a:spLocks noGrp="1" noChangeArrowheads="1"/>
          </p:cNvSpPr>
          <p:nvPr>
            <p:ph type="body" sz="quarter" idx="19"/>
          </p:nvPr>
        </p:nvSpPr>
        <p:spPr bwMode="auto">
          <a:xfrm>
            <a:off x="5167308" y="4021907"/>
            <a:ext cx="2859088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/>
              </a:rPr>
              <a:t>Python 2.5 introduced the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ar(--mono-font)"/>
              </a:rPr>
              <a:t>with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/>
              </a:rPr>
              <a:t> statement,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/>
              </a:rPr>
              <a:t> and subsequent versions added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/>
              </a:rPr>
              <a:t>support for asynchronous programming.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E26110-308A-AF29-15DF-09AA1BBD689B}"/>
              </a:ext>
            </a:extLst>
          </p:cNvPr>
          <p:cNvSpPr txBox="1"/>
          <p:nvPr/>
        </p:nvSpPr>
        <p:spPr>
          <a:xfrm>
            <a:off x="838200" y="3532639"/>
            <a:ext cx="2098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cap="all" spc="200" dirty="0">
                <a:solidFill>
                  <a:schemeClr val="accent5"/>
                </a:solidFill>
                <a:latin typeface="+mj-lt"/>
              </a:rPr>
              <a:t>Error handling: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B92DF-41B1-D1FD-516C-42908414EAE3}"/>
              </a:ext>
            </a:extLst>
          </p:cNvPr>
          <p:cNvSpPr txBox="1"/>
          <p:nvPr/>
        </p:nvSpPr>
        <p:spPr>
          <a:xfrm>
            <a:off x="826199" y="4057992"/>
            <a:ext cx="353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DADFE1"/>
                </a:solidFill>
                <a:effectLst/>
                <a:latin typeface="Inter"/>
              </a:rPr>
              <a:t>Python 2.3 improved exception handling, and subsequent versions added more robust error handling mechanisms.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1024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8CB98C-3510-BF10-9C28-359E74E73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DD9E69-4F82-6D1A-0618-AF4C51E4F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A5535-4B75-C729-22A0-FD388F03C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C5ABD4-7404-9AA8-79E1-ECD10DE6E1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78560" y="1591908"/>
            <a:ext cx="10175239" cy="4764442"/>
          </a:xfrm>
        </p:spPr>
        <p:txBody>
          <a:bodyPr>
            <a:normAutofit/>
          </a:bodyPr>
          <a:lstStyle/>
          <a:p>
            <a:r>
              <a:rPr lang="en-US" sz="2000" b="1" i="0" dirty="0">
                <a:solidFill>
                  <a:srgbClr val="DADFE1"/>
                </a:solidFill>
                <a:effectLst/>
                <a:latin typeface="Inter"/>
              </a:rPr>
              <a:t>Python 0.9</a:t>
            </a:r>
            <a:r>
              <a:rPr lang="en-US" sz="2000" b="0" i="0" dirty="0">
                <a:solidFill>
                  <a:srgbClr val="DADFE1"/>
                </a:solidFill>
                <a:effectLst/>
                <a:latin typeface="Inter"/>
              </a:rPr>
              <a:t> (1991): Initial release by Guido van Rossum.</a:t>
            </a:r>
          </a:p>
          <a:p>
            <a:r>
              <a:rPr lang="en-US" sz="2000" b="1" i="0" dirty="0">
                <a:solidFill>
                  <a:srgbClr val="DADFE1"/>
                </a:solidFill>
                <a:effectLst/>
                <a:latin typeface="Inter"/>
              </a:rPr>
              <a:t>Python 1.0</a:t>
            </a:r>
            <a:r>
              <a:rPr lang="en-US" sz="2000" b="0" i="0" dirty="0">
                <a:solidFill>
                  <a:srgbClr val="DADFE1"/>
                </a:solidFill>
                <a:effectLst/>
                <a:latin typeface="Inter"/>
              </a:rPr>
              <a:t> (1994): First stable release, with improvements to syntax and semantics.</a:t>
            </a:r>
            <a:endParaRPr lang="en-US" sz="2000" dirty="0">
              <a:solidFill>
                <a:srgbClr val="DADFE1"/>
              </a:solidFill>
              <a:latin typeface="Inter"/>
            </a:endParaRPr>
          </a:p>
          <a:p>
            <a:r>
              <a:rPr lang="en-US" sz="2000" b="1" i="0" dirty="0">
                <a:solidFill>
                  <a:srgbClr val="DADFE1"/>
                </a:solidFill>
                <a:effectLst/>
                <a:latin typeface="Inter"/>
              </a:rPr>
              <a:t>Python 1.2</a:t>
            </a:r>
            <a:r>
              <a:rPr lang="en-US" sz="2000" b="0" i="0" dirty="0">
                <a:solidFill>
                  <a:srgbClr val="DADFE1"/>
                </a:solidFill>
                <a:effectLst/>
                <a:latin typeface="Inter"/>
              </a:rPr>
              <a:t> (1996): Added support for Unicode and improved performance.</a:t>
            </a:r>
          </a:p>
          <a:p>
            <a:r>
              <a:rPr lang="en-US" sz="2000" b="1" i="0" dirty="0">
                <a:solidFill>
                  <a:srgbClr val="DADFE1"/>
                </a:solidFill>
                <a:effectLst/>
                <a:latin typeface="Inter"/>
              </a:rPr>
              <a:t>Python 1.5</a:t>
            </a:r>
            <a:r>
              <a:rPr lang="en-US" sz="2000" b="0" i="0" dirty="0">
                <a:solidFill>
                  <a:srgbClr val="DADFE1"/>
                </a:solidFill>
                <a:effectLst/>
                <a:latin typeface="Inter"/>
              </a:rPr>
              <a:t> (1998): Introduced garbage collection and improved exception handling.</a:t>
            </a:r>
          </a:p>
          <a:p>
            <a:r>
              <a:rPr lang="en-US" sz="2000" b="1" i="0" dirty="0">
                <a:solidFill>
                  <a:srgbClr val="DADFE1"/>
                </a:solidFill>
                <a:effectLst/>
                <a:latin typeface="Inter"/>
              </a:rPr>
              <a:t>Python 2.0</a:t>
            </a:r>
            <a:r>
              <a:rPr lang="en-US" sz="2000" b="0" i="0" dirty="0">
                <a:solidFill>
                  <a:srgbClr val="DADFE1"/>
                </a:solidFill>
                <a:effectLst/>
                <a:latin typeface="Inter"/>
              </a:rPr>
              <a:t> (2000): Major overhaul, including a cycle-detecting garbage collector and Unicode support.</a:t>
            </a:r>
          </a:p>
          <a:p>
            <a:r>
              <a:rPr lang="en-US" sz="2000" b="1" i="0" dirty="0">
                <a:solidFill>
                  <a:srgbClr val="DADFE1"/>
                </a:solidFill>
                <a:effectLst/>
                <a:latin typeface="Inter"/>
              </a:rPr>
              <a:t>Python 2.1</a:t>
            </a:r>
            <a:r>
              <a:rPr lang="en-US" sz="2000" b="0" i="0" dirty="0">
                <a:solidFill>
                  <a:srgbClr val="DADFE1"/>
                </a:solidFill>
                <a:effectLst/>
                <a:latin typeface="Inter"/>
              </a:rPr>
              <a:t> (2001): Added nested scopes and improved documentation.</a:t>
            </a:r>
          </a:p>
          <a:p>
            <a:r>
              <a:rPr lang="en-US" sz="2000" b="1" i="0" dirty="0">
                <a:solidFill>
                  <a:srgbClr val="DADFE1"/>
                </a:solidFill>
                <a:effectLst/>
                <a:latin typeface="Inter"/>
              </a:rPr>
              <a:t>Python 2.2</a:t>
            </a:r>
            <a:r>
              <a:rPr lang="en-US" sz="2000" b="0" i="0" dirty="0">
                <a:solidFill>
                  <a:srgbClr val="DADFE1"/>
                </a:solidFill>
                <a:effectLst/>
                <a:latin typeface="Inter"/>
              </a:rPr>
              <a:t> (2001): Unified types and classes, and added generator routines.</a:t>
            </a:r>
          </a:p>
          <a:p>
            <a:r>
              <a:rPr lang="en-US" sz="2000" b="1" i="0" dirty="0">
                <a:solidFill>
                  <a:srgbClr val="DADFE1"/>
                </a:solidFill>
                <a:effectLst/>
                <a:latin typeface="Inter"/>
              </a:rPr>
              <a:t>Python 2.3</a:t>
            </a:r>
            <a:r>
              <a:rPr lang="en-US" sz="2000" b="0" i="0" dirty="0">
                <a:solidFill>
                  <a:srgbClr val="DADFE1"/>
                </a:solidFill>
                <a:effectLst/>
                <a:latin typeface="Inter"/>
              </a:rPr>
              <a:t> (2003): Improved performance and added support for asynchronous programming.</a:t>
            </a:r>
          </a:p>
          <a:p>
            <a:r>
              <a:rPr lang="en-US" sz="2000" b="1" i="0" dirty="0">
                <a:solidFill>
                  <a:srgbClr val="DADFE1"/>
                </a:solidFill>
                <a:effectLst/>
                <a:latin typeface="Inter"/>
              </a:rPr>
              <a:t>Python 2.4</a:t>
            </a:r>
            <a:r>
              <a:rPr lang="en-US" sz="2000" b="0" i="0" dirty="0">
                <a:solidFill>
                  <a:srgbClr val="DADFE1"/>
                </a:solidFill>
                <a:effectLst/>
                <a:latin typeface="Inter"/>
              </a:rPr>
              <a:t> (2005): Added generator expressions and function de</a:t>
            </a:r>
          </a:p>
          <a:p>
            <a:endParaRPr lang="en-US" sz="2000" b="0" i="0" dirty="0">
              <a:solidFill>
                <a:srgbClr val="DADFE1"/>
              </a:solidFill>
              <a:effectLst/>
              <a:latin typeface="Inter"/>
            </a:endParaRPr>
          </a:p>
          <a:p>
            <a:endParaRPr lang="en-US" sz="2000" b="0" i="0" dirty="0">
              <a:solidFill>
                <a:srgbClr val="DADFE1"/>
              </a:solidFill>
              <a:effectLst/>
              <a:latin typeface="Inter"/>
            </a:endParaRPr>
          </a:p>
          <a:p>
            <a:endParaRPr lang="en-US" sz="2000" b="0" i="0" dirty="0">
              <a:solidFill>
                <a:srgbClr val="DADFE1"/>
              </a:solidFill>
              <a:effectLst/>
              <a:latin typeface="Inter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1E7D2C-FDFA-2CAC-C32D-6E9309763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2299" y="563880"/>
            <a:ext cx="2956810" cy="1129164"/>
          </a:xfrm>
        </p:spPr>
        <p:txBody>
          <a:bodyPr/>
          <a:lstStyle/>
          <a:p>
            <a:r>
              <a:rPr lang="en-IN" dirty="0"/>
              <a:t>versions</a:t>
            </a:r>
          </a:p>
        </p:txBody>
      </p:sp>
    </p:spTree>
    <p:extLst>
      <p:ext uri="{BB962C8B-B14F-4D97-AF65-F5344CB8AC3E}">
        <p14:creationId xmlns:p14="http://schemas.microsoft.com/office/powerpoint/2010/main" val="4152476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CA446F-9348-48CC-1FC7-7863C6C86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7AEBF1-BE2C-9669-EE26-119117C42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484D3-8613-A04F-4F71-4686BC678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D561A3-6058-B970-F51C-7F77E1097141}"/>
              </a:ext>
            </a:extLst>
          </p:cNvPr>
          <p:cNvSpPr txBox="1"/>
          <p:nvPr/>
        </p:nvSpPr>
        <p:spPr>
          <a:xfrm>
            <a:off x="5074920" y="3302000"/>
            <a:ext cx="2819400" cy="1513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43E02718-4B48-CD85-6A14-283D908DDB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8619" y="2400817"/>
            <a:ext cx="9184640" cy="224676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DADFE1"/>
                </a:solidFill>
                <a:effectLst/>
                <a:latin typeface="Inter"/>
              </a:rPr>
              <a:t>Python 2.6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ADFE1"/>
                </a:solidFill>
                <a:effectLst/>
                <a:latin typeface="Inter"/>
              </a:rPr>
              <a:t> (2008): Backported many features from Python 3.0, including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ADFE1"/>
                </a:solidFill>
                <a:effectLst/>
                <a:latin typeface="var(--mono-font)"/>
              </a:rPr>
              <a:t>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ADFE1"/>
                </a:solidFill>
                <a:effectLst/>
                <a:latin typeface="Inter"/>
              </a:rPr>
              <a:t> function and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DADFE1"/>
                </a:solidFill>
                <a:effectLst/>
                <a:latin typeface="var(--mono-font)"/>
              </a:rPr>
              <a:t>raw_input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ADFE1"/>
                </a:solidFill>
                <a:effectLst/>
                <a:latin typeface="Inter"/>
              </a:rPr>
              <a:t> changes.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DADFE1"/>
              </a:solidFill>
              <a:effectLst/>
              <a:latin typeface="Inter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i="0" dirty="0">
                <a:solidFill>
                  <a:srgbClr val="DADFE1"/>
                </a:solidFill>
                <a:effectLst/>
                <a:latin typeface="Inter"/>
              </a:rPr>
              <a:t>Python 2.7</a:t>
            </a:r>
            <a:r>
              <a:rPr lang="en-US" sz="2000" b="0" i="0" dirty="0">
                <a:solidFill>
                  <a:srgbClr val="DADFE1"/>
                </a:solidFill>
                <a:effectLst/>
                <a:latin typeface="Inter"/>
              </a:rPr>
              <a:t> (2009): Final release of Python 2.x series, with bug fixes and compatibility improvements.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BD370BDE-C144-AEFC-B9CA-F24E21215B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8619" y="2046874"/>
            <a:ext cx="8753230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DADFE1"/>
                </a:solidFill>
                <a:effectLst/>
                <a:latin typeface="Inter"/>
              </a:rPr>
              <a:t>Python 2.5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ADFE1"/>
                </a:solidFill>
                <a:effectLst/>
                <a:latin typeface="Inter"/>
              </a:rPr>
              <a:t> (2006): Introduced the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ADFE1"/>
                </a:solidFill>
                <a:effectLst/>
                <a:latin typeface="var(--mono-font)"/>
              </a:rPr>
              <a:t>with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ADFE1"/>
                </a:solidFill>
                <a:effectLst/>
                <a:latin typeface="Inter"/>
              </a:rPr>
              <a:t> statement and improved Unicode support.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466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7243" y="640658"/>
            <a:ext cx="7288284" cy="469490"/>
          </a:xfrm>
        </p:spPr>
        <p:txBody>
          <a:bodyPr>
            <a:normAutofit fontScale="90000"/>
          </a:bodyPr>
          <a:lstStyle/>
          <a:p>
            <a:r>
              <a:rPr lang="en-IN" dirty="0"/>
              <a:t>Features of Python </a:t>
            </a:r>
            <a:endParaRPr lang="en-US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5AD76B6-01DC-462A-9FF0-16CC82FBDB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980306" y="1632501"/>
            <a:ext cx="7205978" cy="710912"/>
          </a:xfrm>
        </p:spPr>
        <p:txBody>
          <a:bodyPr>
            <a:normAutofit/>
          </a:bodyPr>
          <a:lstStyle/>
          <a:p>
            <a:r>
              <a:rPr lang="en-IN" sz="2000" dirty="0"/>
              <a:t>1. Easy to Learn </a:t>
            </a:r>
            <a:endParaRPr lang="en-US" sz="2000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831B3626-E1D2-42AE-AB45-94BC5112D8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80306" y="2494786"/>
            <a:ext cx="5512724" cy="490759"/>
          </a:xfrm>
        </p:spPr>
        <p:txBody>
          <a:bodyPr>
            <a:noAutofit/>
          </a:bodyPr>
          <a:lstStyle/>
          <a:p>
            <a:r>
              <a:rPr lang="en-IN" sz="2000" dirty="0"/>
              <a:t>2. High-level Language</a:t>
            </a:r>
            <a:endParaRPr lang="en-US" sz="2000" dirty="0"/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3705D4B7-D21E-458D-B289-A189923D7B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980306" y="3288164"/>
            <a:ext cx="5155632" cy="806068"/>
          </a:xfrm>
        </p:spPr>
        <p:txBody>
          <a:bodyPr>
            <a:normAutofit/>
          </a:bodyPr>
          <a:lstStyle/>
          <a:p>
            <a:r>
              <a:rPr lang="en-US" sz="2000" dirty="0"/>
              <a:t>3.Platform Independent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80683256-31D4-4761-874B-66494293B9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92226" y="1424394"/>
            <a:ext cx="3661574" cy="490759"/>
          </a:xfrm>
        </p:spPr>
        <p:txBody>
          <a:bodyPr>
            <a:noAutofit/>
          </a:bodyPr>
          <a:lstStyle/>
          <a:p>
            <a:r>
              <a:rPr lang="en-IN" sz="2000" cap="all" spc="200" dirty="0">
                <a:solidFill>
                  <a:schemeClr val="accent5"/>
                </a:solidFill>
                <a:latin typeface="+mj-lt"/>
              </a:rPr>
              <a:t>6.Embeddable</a:t>
            </a:r>
            <a:endParaRPr lang="en-US" sz="2000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0868D1C0-8D01-4F5F-ADB2-2B0A4D1E744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93030" y="3999175"/>
            <a:ext cx="5074062" cy="17395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cap="all" spc="200" dirty="0">
                <a:solidFill>
                  <a:schemeClr val="accent5"/>
                </a:solidFill>
                <a:latin typeface="+mj-lt"/>
              </a:rPr>
              <a:t>9.Compiled interpreted</a:t>
            </a:r>
            <a:endParaRPr lang="en-US" sz="2000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AFE31293-F021-441C-AC98-EE94A46A408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980306" y="4950577"/>
            <a:ext cx="4623624" cy="657181"/>
          </a:xfrm>
        </p:spPr>
        <p:txBody>
          <a:bodyPr>
            <a:noAutofit/>
          </a:bodyPr>
          <a:lstStyle/>
          <a:p>
            <a:r>
              <a:rPr lang="en-IN" sz="2000" dirty="0"/>
              <a:t>5. Hybrid language</a:t>
            </a:r>
            <a:endParaRPr lang="en-US" sz="2000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70A850F-E957-43F7-B7FA-3CD87407913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11128" y="3224463"/>
            <a:ext cx="4365282" cy="1739538"/>
          </a:xfrm>
        </p:spPr>
        <p:txBody>
          <a:bodyPr>
            <a:normAutofit/>
          </a:bodyPr>
          <a:lstStyle/>
          <a:p>
            <a:r>
              <a:rPr lang="en-US" sz="2000" dirty="0"/>
              <a:t>8.Rich library support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2753D88-B840-4BCA-80FC-E51B691A85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980306" y="4137320"/>
            <a:ext cx="4947009" cy="146324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cap="all" spc="200" dirty="0">
                <a:solidFill>
                  <a:schemeClr val="accent5"/>
                </a:solidFill>
                <a:latin typeface="+mj-lt"/>
              </a:rPr>
              <a:t>4.Free</a:t>
            </a:r>
            <a:r>
              <a:rPr lang="en-US" sz="2000" dirty="0"/>
              <a:t> </a:t>
            </a:r>
            <a:r>
              <a:rPr lang="en-US" sz="2000" cap="all" spc="200" dirty="0">
                <a:solidFill>
                  <a:schemeClr val="accent5"/>
                </a:solidFill>
                <a:latin typeface="+mj-lt"/>
              </a:rPr>
              <a:t>and</a:t>
            </a:r>
            <a:r>
              <a:rPr lang="en-US" sz="2000" dirty="0"/>
              <a:t> </a:t>
            </a:r>
            <a:r>
              <a:rPr lang="en-US" sz="2000" cap="all" spc="200" dirty="0">
                <a:solidFill>
                  <a:schemeClr val="accent5"/>
                </a:solidFill>
                <a:latin typeface="+mj-lt"/>
              </a:rPr>
              <a:t>Open</a:t>
            </a:r>
            <a:r>
              <a:rPr lang="en-US" sz="2000" dirty="0"/>
              <a:t> </a:t>
            </a:r>
            <a:r>
              <a:rPr lang="en-US" sz="2000" cap="all" spc="200" dirty="0">
                <a:solidFill>
                  <a:schemeClr val="accent5"/>
                </a:solidFill>
                <a:latin typeface="+mj-lt"/>
              </a:rPr>
              <a:t>Source</a:t>
            </a:r>
            <a:r>
              <a:rPr lang="en-US" sz="2000" dirty="0"/>
              <a:t> </a:t>
            </a:r>
            <a:endParaRPr lang="en-US" sz="2000" cap="all" spc="2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63031F-C0BF-4DD1-A029-1395AEA7D7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B4B2C-1327-46DF-8812-DDB6FD94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467E8F-D842-39F4-E98D-83423421F2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92226" y="2324998"/>
            <a:ext cx="2289974" cy="710912"/>
          </a:xfrm>
        </p:spPr>
        <p:txBody>
          <a:bodyPr>
            <a:normAutofit/>
          </a:bodyPr>
          <a:lstStyle/>
          <a:p>
            <a:r>
              <a:rPr lang="en-US" sz="2000" dirty="0"/>
              <a:t> </a:t>
            </a:r>
            <a:r>
              <a:rPr lang="en-US" sz="2000" cap="all" spc="200" dirty="0">
                <a:solidFill>
                  <a:schemeClr val="accent5"/>
                </a:solidFill>
                <a:latin typeface="+mj-lt"/>
              </a:rPr>
              <a:t>7.robust</a:t>
            </a:r>
            <a:endParaRPr lang="en-IN" sz="2000" cap="all" spc="200" dirty="0">
              <a:solidFill>
                <a:schemeClr val="accent5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F7B863-5EBF-79AD-420D-27D48D6F6832}"/>
              </a:ext>
            </a:extLst>
          </p:cNvPr>
          <p:cNvSpPr/>
          <p:nvPr/>
        </p:nvSpPr>
        <p:spPr>
          <a:xfrm>
            <a:off x="3380160" y="316536"/>
            <a:ext cx="54316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Ba</a:t>
            </a:r>
            <a:r>
              <a:rPr 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sic questions</a:t>
            </a:r>
            <a:endParaRPr 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FF255D-00A7-C6E8-5148-9C76CA63631C}"/>
              </a:ext>
            </a:extLst>
          </p:cNvPr>
          <p:cNvSpPr txBox="1"/>
          <p:nvPr/>
        </p:nvSpPr>
        <p:spPr>
          <a:xfrm>
            <a:off x="859971" y="1647817"/>
            <a:ext cx="10210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sz="2400" dirty="0">
                <a:solidFill>
                  <a:schemeClr val="bg1"/>
                </a:solidFill>
              </a:rPr>
              <a:t>What is Python?</a:t>
            </a:r>
          </a:p>
          <a:p>
            <a:r>
              <a:rPr lang="en-US" sz="2400" dirty="0">
                <a:solidFill>
                  <a:schemeClr val="bg1"/>
                </a:solidFill>
              </a:rPr>
              <a:t>Python is a high-level and object-oriented programming language with unified semantics</a:t>
            </a:r>
          </a:p>
          <a:p>
            <a:r>
              <a:rPr lang="en-US" sz="2400" dirty="0">
                <a:solidFill>
                  <a:schemeClr val="bg1"/>
                </a:solidFill>
              </a:rPr>
              <a:t>designed primarily for developing apps and the web. It is the core language in the</a:t>
            </a:r>
          </a:p>
          <a:p>
            <a:r>
              <a:rPr lang="en-US" sz="2400" dirty="0">
                <a:solidFill>
                  <a:schemeClr val="bg1"/>
                </a:solidFill>
              </a:rPr>
              <a:t>field of Rapid Application Development (RAD) as it offers options such as dynamic</a:t>
            </a:r>
          </a:p>
          <a:p>
            <a:r>
              <a:rPr lang="en-US" sz="2400" dirty="0">
                <a:solidFill>
                  <a:schemeClr val="bg1"/>
                </a:solidFill>
              </a:rPr>
              <a:t>binding and dynamic typing.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2.   What type of language is Python? Programming</a:t>
            </a:r>
          </a:p>
          <a:p>
            <a:r>
              <a:rPr lang="en-US" sz="2400" dirty="0">
                <a:solidFill>
                  <a:schemeClr val="bg1"/>
                </a:solidFill>
              </a:rPr>
              <a:t>or Scripting?</a:t>
            </a:r>
          </a:p>
          <a:p>
            <a:r>
              <a:rPr lang="en-US" sz="2400" dirty="0">
                <a:solidFill>
                  <a:schemeClr val="bg1"/>
                </a:solidFill>
              </a:rPr>
              <a:t>Python is suitable for scripting, but in general, it is considered a general-purpose programming language.</a:t>
            </a:r>
          </a:p>
        </p:txBody>
      </p:sp>
    </p:spTree>
    <p:extLst>
      <p:ext uri="{BB962C8B-B14F-4D97-AF65-F5344CB8AC3E}">
        <p14:creationId xmlns:p14="http://schemas.microsoft.com/office/powerpoint/2010/main" val="387532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C48F9-A954-448A-A4D9-1ADDB2363A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5B157-1771-47C0-A2ED-DBE01811C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1054D8-3A65-2B7F-AE37-25C7EA82901E}"/>
              </a:ext>
            </a:extLst>
          </p:cNvPr>
          <p:cNvSpPr txBox="1"/>
          <p:nvPr/>
        </p:nvSpPr>
        <p:spPr>
          <a:xfrm>
            <a:off x="-3189514" y="2551837"/>
            <a:ext cx="1240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8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5ED2940-6D67-C60E-C7AB-E3334FAFAF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7685" y="805544"/>
            <a:ext cx="10395857" cy="5083628"/>
          </a:xfrm>
        </p:spPr>
        <p:txBody>
          <a:bodyPr/>
          <a:lstStyle/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3.  How can Python be an interpreted language?</a:t>
            </a:r>
          </a:p>
          <a:p>
            <a:r>
              <a:rPr lang="en-US" sz="3200" dirty="0">
                <a:solidFill>
                  <a:schemeClr val="bg1"/>
                </a:solidFill>
              </a:rPr>
              <a:t>As in Python the code which we write is not machine-level code before runtime so,</a:t>
            </a:r>
          </a:p>
          <a:p>
            <a:r>
              <a:rPr lang="en-US" sz="3200" dirty="0">
                <a:solidFill>
                  <a:schemeClr val="bg1"/>
                </a:solidFill>
              </a:rPr>
              <a:t>this is the reason why Python is called an interpreted language.</a:t>
            </a:r>
          </a:p>
          <a:p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157DA62F-DBB5-42B6-A283-774219082B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37360" y="428129"/>
            <a:ext cx="9773920" cy="1291638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ZA" sz="2800" cap="all" spc="400" dirty="0">
                <a:ln w="19050">
                  <a:solidFill>
                    <a:schemeClr val="accent5"/>
                  </a:solidFill>
                </a:ln>
                <a:noFill/>
                <a:latin typeface="+mj-lt"/>
              </a:rPr>
              <a:t>General format of python program​</a:t>
            </a:r>
            <a:endParaRPr lang="en-US" sz="2800" cap="all" spc="400" dirty="0">
              <a:ln w="19050">
                <a:solidFill>
                  <a:schemeClr val="accent5"/>
                </a:solidFill>
              </a:ln>
              <a:noFill/>
              <a:latin typeface="+mj-lt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ABC6DE-6467-4345-ACB9-6CF75ECAE4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CA845-7827-4721-AEC5-78977CC38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B27C9-FAA1-490A-8DE2-9BAA5B177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CE14EE-E03E-0B41-F568-C395CF133FE8}"/>
              </a:ext>
            </a:extLst>
          </p:cNvPr>
          <p:cNvSpPr txBox="1"/>
          <p:nvPr/>
        </p:nvSpPr>
        <p:spPr>
          <a:xfrm>
            <a:off x="1737360" y="2238530"/>
            <a:ext cx="6096000" cy="3892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IN" sz="1600" cap="all" spc="200" dirty="0">
                <a:solidFill>
                  <a:schemeClr val="accent5"/>
                </a:solidFill>
                <a:latin typeface="+mj-lt"/>
              </a:rPr>
              <a:t>Import Statement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IN" sz="1600" cap="all" spc="200" dirty="0">
                <a:solidFill>
                  <a:schemeClr val="accent5"/>
                </a:solidFill>
                <a:latin typeface="+mj-lt"/>
              </a:rPr>
              <a:t>Global declaration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IN" sz="1600" cap="all" spc="200" dirty="0">
                <a:solidFill>
                  <a:schemeClr val="accent5"/>
                </a:solidFill>
                <a:latin typeface="+mj-lt"/>
              </a:rPr>
              <a:t>Variables 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IN" sz="1600" cap="all" spc="200" dirty="0">
                <a:solidFill>
                  <a:schemeClr val="accent5"/>
                </a:solidFill>
                <a:latin typeface="+mj-lt"/>
              </a:rPr>
              <a:t>Functions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IN" sz="1600" cap="all" spc="200" dirty="0">
                <a:solidFill>
                  <a:schemeClr val="accent5"/>
                </a:solidFill>
                <a:latin typeface="+mj-lt"/>
              </a:rPr>
              <a:t>Classes 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IN" sz="1600" cap="all" spc="200" dirty="0">
                <a:solidFill>
                  <a:schemeClr val="accent5"/>
                </a:solidFill>
                <a:latin typeface="+mj-lt"/>
              </a:rPr>
              <a:t>Statements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899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168</TotalTime>
  <Words>865</Words>
  <Application>Microsoft Office PowerPoint</Application>
  <PresentationFormat>Widescreen</PresentationFormat>
  <Paragraphs>153</Paragraphs>
  <Slides>17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Bierstadt</vt:lpstr>
      <vt:lpstr>Calibri</vt:lpstr>
      <vt:lpstr>Courier New</vt:lpstr>
      <vt:lpstr>Inter</vt:lpstr>
      <vt:lpstr>Posterama</vt:lpstr>
      <vt:lpstr>Posterama Bold</vt:lpstr>
      <vt:lpstr>var(--brand-font)</vt:lpstr>
      <vt:lpstr>var(--mono-font)</vt:lpstr>
      <vt:lpstr>Office Theme</vt:lpstr>
      <vt:lpstr>python</vt:lpstr>
      <vt:lpstr>Introduction</vt:lpstr>
      <vt:lpstr>Notable Changes  </vt:lpstr>
      <vt:lpstr>versions</vt:lpstr>
      <vt:lpstr>PowerPoint Presentation</vt:lpstr>
      <vt:lpstr>Features of Python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types</vt:lpstr>
      <vt:lpstr>Data types</vt:lpstr>
      <vt:lpstr>PowerPoint Presentation</vt:lpstr>
      <vt:lpstr>PowerPoint Presentation</vt:lpstr>
      <vt:lpstr>Thank you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janhavi ganorkar</dc:creator>
  <cp:lastModifiedBy>janhavi ganorkar</cp:lastModifiedBy>
  <cp:revision>4</cp:revision>
  <dcterms:created xsi:type="dcterms:W3CDTF">2024-10-24T12:02:01Z</dcterms:created>
  <dcterms:modified xsi:type="dcterms:W3CDTF">2024-10-24T15:12:49Z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